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73" r:id="rId4"/>
    <p:sldId id="279" r:id="rId5"/>
    <p:sldId id="280" r:id="rId6"/>
    <p:sldId id="281" r:id="rId7"/>
    <p:sldId id="272" r:id="rId8"/>
    <p:sldId id="283" r:id="rId9"/>
    <p:sldId id="286" r:id="rId10"/>
    <p:sldId id="284" r:id="rId11"/>
    <p:sldId id="288" r:id="rId12"/>
    <p:sldId id="289" r:id="rId13"/>
    <p:sldId id="291" r:id="rId14"/>
    <p:sldId id="292" r:id="rId15"/>
    <p:sldId id="293" r:id="rId16"/>
    <p:sldId id="294" r:id="rId17"/>
    <p:sldId id="299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93" d="100"/>
          <a:sy n="9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8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4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12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48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62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15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77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0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9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89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70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00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58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7829-6A47-46C6-825D-A891B4D67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17AC-B7FF-485A-AF4B-9E508D204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76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2144-E2EC-4C9D-9387-9EBBFD860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0F5-410B-4024-8851-5A4F2BE3F0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99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05B-4470-49DB-8712-B748A0D3A1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E01D-8918-42A3-A9D1-90DEBFC81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94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FC45-6FE5-40AB-BFF6-CDD43AD9E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2219-2214-4DA5-A79A-CB6BE9589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357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F3D-FC90-4DD8-B6BB-E0665EED6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BEC6-A74D-45A2-B31A-F63708949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40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C437-F284-4E3C-8BE6-E0715E42E2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F1F-BAE7-43B8-900A-6BEFC481B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0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EC12-85F2-4E78-B0E9-00A39DCAD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F61-C0A7-4383-A655-89980E8CE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43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184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5088-EF2E-4B46-BC78-398836705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381-C2EF-4AF5-A4ED-5CEE9365B2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16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ED0A-3607-45CF-ACE7-7C7AAF2D5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850E-78A1-47E4-832E-2424DCCEB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068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BFA-4AAF-4A2F-A309-C81D8DFF8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FD1-3993-491C-B7DF-8017894EC7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24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E457-DFC0-46E3-ACF8-2287A89F4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6A15-F670-4642-8E4B-F6DECD008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9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8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1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2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6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9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9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567A1-44E6-46A4-8992-766C10849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81715-35B7-4679-AC48-10577D778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4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844824"/>
            <a:ext cx="5600094" cy="20842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Формы и методы работы классного руководителя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с </a:t>
            </a:r>
            <a:r>
              <a:rPr lang="ru-RU" sz="3200" b="1" dirty="0">
                <a:solidFill>
                  <a:srgbClr val="800000"/>
                </a:solidFill>
              </a:rPr>
              <a:t>родителями </a:t>
            </a: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обучающихся с ОВЗ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в условиях общеобразовательной школы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929198"/>
            <a:ext cx="4536504" cy="1008112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</a:t>
            </a:r>
            <a:r>
              <a:rPr lang="ru-RU" smtClean="0"/>
              <a:t>: Радченко </a:t>
            </a:r>
            <a:r>
              <a:rPr lang="ru-RU" dirty="0" smtClean="0"/>
              <a:t>Татьяна Анатольевна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80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9631" y="382755"/>
            <a:ext cx="5636706" cy="12013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66967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Консультации </a:t>
            </a:r>
            <a:r>
              <a:rPr lang="ru-RU" sz="2200" dirty="0"/>
              <a:t>проводятся для того, чтобы преодолеть беспокойство родителей, боязнь разговора о своем ребенке. </a:t>
            </a:r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Они </a:t>
            </a:r>
            <a:r>
              <a:rPr lang="ru-RU" sz="2200" dirty="0"/>
              <a:t>способствуют созданию хорошего контакта между </a:t>
            </a:r>
            <a:r>
              <a:rPr lang="ru-RU" sz="2200" dirty="0" smtClean="0"/>
              <a:t>родителями </a:t>
            </a:r>
            <a:r>
              <a:rPr lang="ru-RU" sz="2200" dirty="0"/>
              <a:t>и учителем.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Консультации проводятся по мере необходимости, часто по инициативе </a:t>
            </a:r>
            <a:r>
              <a:rPr lang="ru-RU" sz="2200" dirty="0" smtClean="0"/>
              <a:t>родителей</a:t>
            </a:r>
            <a:r>
              <a:rPr lang="ru-RU" sz="2200" dirty="0"/>
              <a:t>. </a:t>
            </a:r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 </a:t>
            </a:r>
            <a:r>
              <a:rPr lang="ru-RU" sz="2200" dirty="0"/>
              <a:t>процессе бесед с родителями в неофициальной обстановке выясняются </a:t>
            </a:r>
            <a:r>
              <a:rPr lang="ru-RU" sz="2200" dirty="0" smtClean="0"/>
              <a:t>необходимые </a:t>
            </a:r>
            <a:r>
              <a:rPr lang="ru-RU" sz="2200" dirty="0"/>
              <a:t>для профессиональной работы сведения (особенности здоровья ребенка; его увлечения, интересы; поведенческие реакции; особенности характера; мотивации </a:t>
            </a:r>
            <a:r>
              <a:rPr lang="ru-RU" sz="2200" dirty="0" smtClean="0"/>
              <a:t>учения </a:t>
            </a:r>
            <a:r>
              <a:rPr lang="ru-RU" sz="2200" dirty="0"/>
              <a:t>и т.д.).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2857" y="260648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Индивидуальные </a:t>
            </a:r>
            <a:r>
              <a:rPr lang="ru-RU" sz="4000" b="1" dirty="0" smtClean="0"/>
              <a:t>консультации, беседы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844824"/>
            <a:ext cx="12424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2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476671"/>
            <a:ext cx="5951760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7523"/>
            <a:ext cx="5879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Переписка с родителями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3841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Письменная </a:t>
            </a:r>
            <a:r>
              <a:rPr lang="ru-RU" sz="2400" i="1" dirty="0"/>
              <a:t>форма информирования родителей об успехах их детей. </a:t>
            </a:r>
            <a:endParaRPr lang="ru-RU" sz="2400" i="1" dirty="0" smtClean="0"/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Допускается </a:t>
            </a:r>
            <a:r>
              <a:rPr lang="ru-RU" sz="2400" dirty="0"/>
              <a:t>извещение родителей о предстоящей совместной деятельности в школе, поздравление с праздниками, советы и пожелания в воспитании детей.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Главное </a:t>
            </a:r>
            <a:r>
              <a:rPr lang="ru-RU" sz="2400" b="1" dirty="0"/>
              <a:t>условие переписки</a:t>
            </a:r>
            <a:r>
              <a:rPr lang="ru-RU" sz="2400" dirty="0"/>
              <a:t> — </a:t>
            </a:r>
            <a:r>
              <a:rPr lang="ru-RU" sz="2400" b="1" i="1" dirty="0"/>
              <a:t>доброжелательный тон, радость общения.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Особенно </a:t>
            </a:r>
            <a:r>
              <a:rPr lang="ru-RU" sz="2400" dirty="0"/>
              <a:t>часто эта форма работы применяется к тем родителям, которые не в состоянии часто </a:t>
            </a:r>
            <a:r>
              <a:rPr lang="ru-RU" sz="2400" dirty="0" smtClean="0"/>
              <a:t>посещать </a:t>
            </a:r>
            <a:r>
              <a:rPr lang="ru-RU" sz="2400" dirty="0"/>
              <a:t>школу, много работают или </a:t>
            </a:r>
            <a:r>
              <a:rPr lang="ru-RU" sz="2400" dirty="0" smtClean="0"/>
              <a:t>далеко </a:t>
            </a:r>
            <a:r>
              <a:rPr lang="ru-RU" sz="2400" dirty="0"/>
              <a:t>живут.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46" y="5013176"/>
            <a:ext cx="930320" cy="120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72006"/>
            <a:ext cx="859377" cy="10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2505" y="584684"/>
            <a:ext cx="4309735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620688"/>
            <a:ext cx="364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Анкетирование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55266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Знакомство с семьёй ребёнка начинается для меня с анкеты, которую я раздаю родителям 1 сентября.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Анкета </a:t>
            </a:r>
            <a:r>
              <a:rPr lang="ru-RU" sz="2400" dirty="0"/>
              <a:t>заполняется дома родителями, и включает в себя не только вопросы, связанные с информацией для заполнения страниц школьного журнала “сведения о родителях”, “о занятости” и “состояние здоровья учащихся”, но и вопросы, позволяющие мне хорошо узнать особенности и условия семейного воспитания своих учеников.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44794"/>
            <a:ext cx="1403648" cy="29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6047555"/>
            <a:ext cx="3230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51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20160" cy="1470025"/>
          </a:xfrm>
        </p:spPr>
        <p:txBody>
          <a:bodyPr/>
          <a:lstStyle/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Групповые и коллективные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формы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776" y="608515"/>
            <a:ext cx="3672408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2696"/>
            <a:ext cx="3232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a typeface="Calibri"/>
              </a:rPr>
              <a:t>  Практикумы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35267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это форма выработки у родителей педагогических умений по воспитанию детей, эффективному решению возникающих педагогических ситуаций, своеобразная тренировка педагогического мышления </a:t>
            </a:r>
            <a:r>
              <a:rPr lang="ru-RU" sz="2800" dirty="0" smtClean="0"/>
              <a:t>родителей-воспитателей</a:t>
            </a:r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7021"/>
            <a:ext cx="2195736" cy="219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29"/>
            <a:ext cx="2027039" cy="22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6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32654" y="361458"/>
            <a:ext cx="5112568" cy="125688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405"/>
            <a:ext cx="1010830" cy="16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" y="501185"/>
            <a:ext cx="1206757" cy="1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0524" y="332656"/>
            <a:ext cx="5880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Классные </a:t>
            </a:r>
          </a:p>
          <a:p>
            <a:pPr algn="ctr"/>
            <a:r>
              <a:rPr lang="ru-RU" sz="3600" b="1" dirty="0" smtClean="0"/>
              <a:t>родительские </a:t>
            </a:r>
            <a:r>
              <a:rPr lang="ru-RU" sz="3600" b="1" dirty="0"/>
              <a:t>собрания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4467" y="2991706"/>
            <a:ext cx="7789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3114" y="3061671"/>
            <a:ext cx="6475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Тематика </a:t>
            </a:r>
            <a:r>
              <a:rPr lang="ru-RU" sz="2400" dirty="0"/>
              <a:t>собраний </a:t>
            </a:r>
            <a:endParaRPr lang="ru-RU" sz="2400" dirty="0" smtClean="0"/>
          </a:p>
          <a:p>
            <a:pPr algn="ctr"/>
            <a:r>
              <a:rPr lang="ru-RU" sz="2400" dirty="0" smtClean="0"/>
              <a:t>должна </a:t>
            </a:r>
            <a:r>
              <a:rPr lang="ru-RU" sz="2400" dirty="0"/>
              <a:t>быть разнообразной, интересной и актуальной для </a:t>
            </a:r>
            <a:r>
              <a:rPr lang="ru-RU" sz="2400" dirty="0" smtClean="0"/>
              <a:t>родителей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484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084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Все </a:t>
            </a:r>
            <a:r>
              <a:rPr lang="ru-RU" sz="2800" b="1" i="1" dirty="0">
                <a:solidFill>
                  <a:srgbClr val="00B050"/>
                </a:solidFill>
              </a:rPr>
              <a:t>индивидуальные, групповые и коллективные формы работы с родителями призваны наладить взаимодействие между школой и семьей, повысить эффективность процесса воспитания детей с нарушениями интеллекта в семье и школе.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Заключение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166" y="163706"/>
            <a:ext cx="2015098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255" y="390122"/>
            <a:ext cx="1972914" cy="17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234" y="4918500"/>
            <a:ext cx="1757501" cy="1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212" y="44627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8680"/>
            <a:ext cx="756084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  </a:t>
            </a: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476672"/>
            <a:ext cx="7344816" cy="1439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Старый школьный афоризм гласит: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«Самое сложное в работе с детьми –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это работа с их родителями».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0058" y="2492896"/>
            <a:ext cx="7671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Главными задачами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классного руководителя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этом направлении являются: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способствование  единению, сплочению семьи, установлению взаимоотношений родителей и детей,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созданию комфортных условий для ребенка в семье,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 также всестороннее систематическое изучение семьи, особенностей и условий воспитания ребенка.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4420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умник 1 без т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71427"/>
            <a:ext cx="1378231" cy="1524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83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89" y="1988840"/>
            <a:ext cx="7560840" cy="4525963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Повышение </a:t>
            </a:r>
            <a:r>
              <a:rPr lang="ru-RU" sz="2400" dirty="0">
                <a:solidFill>
                  <a:prstClr val="black"/>
                </a:solidFill>
              </a:rPr>
              <a:t>психолого-педагогической грамотности родителей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Оптимизация детско-родительских отношений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Поддержка и повышение социального статуса семей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Вооружение родителей практическими приемами коррекции дефектов развития ребёнка с ограниченными возможностями здоровья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Профилактика эмоционального выгорания родителей, формирование умений психологической защиты и самовосстановления.</a:t>
            </a:r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476673"/>
            <a:ext cx="7632848" cy="115212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воспитательной работы школы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семьями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014603" cy="116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62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89" y="1988840"/>
            <a:ext cx="756084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вселять 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в них уверенность, что обучение и воспитание будет иметь успех;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поддерживать 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их при неудачах, привлекая внимание к положительным сторонам личности ребенка с УО;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важно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, чтобы родители увидели позитивное отношение учителя, классного руководителя к их ребенку, и могли быть уверены в том, что педагог действует именно в его интересах.</a:t>
            </a:r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0058" y="476673"/>
            <a:ext cx="7344816" cy="115212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Специфические </a:t>
            </a:r>
            <a:r>
              <a:rPr lang="ru-RU" sz="2400" b="1" dirty="0">
                <a:ea typeface="Calibri"/>
                <a:cs typeface="Times New Roman"/>
              </a:rPr>
              <a:t>обязанности </a:t>
            </a:r>
            <a:r>
              <a:rPr lang="ru-RU" sz="2400" b="1" dirty="0" smtClean="0">
                <a:ea typeface="Calibri"/>
                <a:cs typeface="Times New Roman"/>
              </a:rPr>
              <a:t>интегрированных классов по </a:t>
            </a:r>
            <a:r>
              <a:rPr lang="ru-RU" sz="2400" b="1" dirty="0">
                <a:ea typeface="Calibri"/>
                <a:cs typeface="Times New Roman"/>
              </a:rPr>
              <a:t>отношению к родителям: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17512"/>
            <a:ext cx="1449958" cy="16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04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665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Основные направления сотрудничества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классного руководителя с родителями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2448273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Психолого-педагогическое просвещение родителей 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(родительские университеты;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конференции;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индивидуальные и тематические консультации;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родительские собрания и другие)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1916832"/>
            <a:ext cx="2880320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Вовлечение родителей в учебно- воспитательный процесс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 дни открытых дверей;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дни творчества детей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и их родителей;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открытые уроки и внеклассные мероприятия;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помощь в организации и проведении внеклассных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дел)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2160" y="1916832"/>
            <a:ext cx="2808312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Участие родителей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 управлении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учебно-воспитательным </a:t>
            </a: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процессом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(участие родителей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в работе класса;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участие родителей класса в работе родительского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комитета)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66528" y="1332122"/>
            <a:ext cx="432048" cy="4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1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03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6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747" y="2606779"/>
            <a:ext cx="2576061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Индивидуальные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5358" y="2624426"/>
            <a:ext cx="2481235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Групповые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70457" y="2599274"/>
            <a:ext cx="3002807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Коллективные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696549">
            <a:off x="2699793" y="1109412"/>
            <a:ext cx="432048" cy="1810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1565960"/>
            <a:ext cx="493713" cy="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8576" y="188640"/>
            <a:ext cx="5721289" cy="122413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 pitchFamily="34" charset="0"/>
                <a:ea typeface="Calibri"/>
                <a:cs typeface="Calibri" pitchFamily="34" charset="0"/>
              </a:rPr>
              <a:t>Формы </a:t>
            </a:r>
            <a:r>
              <a:rPr lang="ru-RU" sz="3200" b="1" dirty="0">
                <a:latin typeface="Calibri" pitchFamily="34" charset="0"/>
                <a:ea typeface="Calibri"/>
                <a:cs typeface="Calibri" pitchFamily="34" charset="0"/>
              </a:rPr>
              <a:t>связи школы и семьи</a:t>
            </a:r>
            <a:r>
              <a:rPr lang="ru-RU" sz="32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 rot="6730333" flipH="1" flipV="1">
            <a:off x="5635467" y="1010682"/>
            <a:ext cx="469981" cy="1990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8274" y="3345769"/>
            <a:ext cx="2576061" cy="327095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посещение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дому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приглашение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школу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индивидуальные консультации педагога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переписка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31840" y="3384751"/>
            <a:ext cx="2448273" cy="323197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родительский лекторий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тематические консультации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классные </a:t>
            </a: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детские </a:t>
            </a: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мероприятия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8" y="3306790"/>
            <a:ext cx="300280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2160" y="3306790"/>
            <a:ext cx="27119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классные </a:t>
            </a:r>
            <a:r>
              <a:rPr lang="ru-RU" dirty="0"/>
              <a:t>родительские </a:t>
            </a:r>
            <a:r>
              <a:rPr lang="ru-RU" dirty="0" smtClean="0"/>
              <a:t>собрания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общешкольные родительские собрания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дни </a:t>
            </a:r>
            <a:r>
              <a:rPr lang="ru-RU" dirty="0"/>
              <a:t>открытых </a:t>
            </a:r>
            <a:r>
              <a:rPr lang="ru-RU" dirty="0" smtClean="0"/>
              <a:t>дверей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концерты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выставки </a:t>
            </a:r>
            <a:r>
              <a:rPr lang="ru-RU" dirty="0"/>
              <a:t>учебных </a:t>
            </a:r>
            <a:r>
              <a:rPr lang="ru-RU" dirty="0" smtClean="0"/>
              <a:t>работ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творческие отчеты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15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2016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Индивидуальные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формы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4488475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48680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a typeface="Calibri"/>
              </a:rPr>
              <a:t>Посещение семьи</a:t>
            </a:r>
            <a:r>
              <a:rPr lang="ru-RU" sz="4000" dirty="0">
                <a:ea typeface="Calibri"/>
              </a:rPr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7258"/>
            <a:ext cx="7344816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Эффективная </a:t>
            </a:r>
            <a:r>
              <a:rPr lang="ru-RU" sz="2200" i="1" dirty="0">
                <a:latin typeface="Calibri" pitchFamily="34" charset="0"/>
                <a:ea typeface="Calibri"/>
                <a:cs typeface="Calibri" pitchFamily="34" charset="0"/>
              </a:rPr>
              <a:t>форма индивидуальной работы педагога с родителями. </a:t>
            </a:r>
            <a:endParaRPr lang="ru-RU" sz="2200" i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При </a:t>
            </a: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посещении семьи происходит знакомство с условиями жизни ученика. </a:t>
            </a:r>
            <a:endParaRPr lang="ru-RU" sz="2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Педагог </a:t>
            </a: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беседует с родителями о характере, интересах и склонностях ребенка, об отношении к родителям, к школе, информирует родителей об успехах их ребенка, дает советы по организации выполнения домашних заданий и т.д. </a:t>
            </a:r>
            <a:endParaRPr lang="ru-RU" sz="2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09" y="3789040"/>
            <a:ext cx="1027597" cy="19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6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5318253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0" y="1340768"/>
            <a:ext cx="7776864" cy="49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Родители приглашаются в том случае, когда надо поделиться радостной новостью, например, ребенок овладел тем учебным материалом, который ему долго не давался.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Нужно </a:t>
            </a:r>
            <a:r>
              <a:rPr lang="ru-RU" sz="2400" dirty="0"/>
              <a:t>стараться не приглашать родителей в школу для того, чтобы нажаловаться на плохое поведение ребенка или низкую успеваемость.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Подобные </a:t>
            </a:r>
            <a:r>
              <a:rPr lang="ru-RU" sz="2400" dirty="0"/>
              <a:t>приглашения вызывают у родителей негативное отношение к школе.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76672"/>
            <a:ext cx="5246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Приглашение в </a:t>
            </a:r>
            <a:r>
              <a:rPr lang="ru-RU" sz="4000" b="1" dirty="0" smtClean="0"/>
              <a:t>школу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1955481" cy="5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126157"/>
            <a:ext cx="1036637" cy="5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95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690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3_Тема Office</vt:lpstr>
      <vt:lpstr>4_Тема Office</vt:lpstr>
      <vt:lpstr>5_Тема Office</vt:lpstr>
      <vt:lpstr>Формы и методы работы классного руководителя  с родителями  обучающихся с ОВЗ  в условиях общеобразовательной школы</vt:lpstr>
      <vt:lpstr>Слайд 2</vt:lpstr>
      <vt:lpstr>Слайд 3</vt:lpstr>
      <vt:lpstr>Слайд 4</vt:lpstr>
      <vt:lpstr>Слайд 5</vt:lpstr>
      <vt:lpstr>Слайд 6</vt:lpstr>
      <vt:lpstr>Индивидуальные формы </vt:lpstr>
      <vt:lpstr>Слайд 8</vt:lpstr>
      <vt:lpstr>Слайд 9</vt:lpstr>
      <vt:lpstr>Слайд 10</vt:lpstr>
      <vt:lpstr>Слайд 11</vt:lpstr>
      <vt:lpstr>Слайд 12</vt:lpstr>
      <vt:lpstr>Групповые и коллективные  формы  </vt:lpstr>
      <vt:lpstr>Слайд 14</vt:lpstr>
      <vt:lpstr>Слайд 15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обучающихся</dc:title>
  <dc:creator>Владелец</dc:creator>
  <cp:lastModifiedBy>vershynina</cp:lastModifiedBy>
  <cp:revision>71</cp:revision>
  <dcterms:created xsi:type="dcterms:W3CDTF">2012-03-21T16:16:48Z</dcterms:created>
  <dcterms:modified xsi:type="dcterms:W3CDTF">2019-04-10T11:05:33Z</dcterms:modified>
</cp:coreProperties>
</file>