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2" r:id="rId3"/>
    <p:sldId id="313" r:id="rId4"/>
    <p:sldId id="257" r:id="rId5"/>
    <p:sldId id="258" r:id="rId6"/>
    <p:sldId id="259" r:id="rId7"/>
    <p:sldId id="314" r:id="rId8"/>
    <p:sldId id="260" r:id="rId9"/>
    <p:sldId id="315" r:id="rId10"/>
    <p:sldId id="264" r:id="rId11"/>
    <p:sldId id="316" r:id="rId12"/>
    <p:sldId id="317" r:id="rId13"/>
    <p:sldId id="319" r:id="rId14"/>
    <p:sldId id="318" r:id="rId15"/>
    <p:sldId id="320" r:id="rId16"/>
    <p:sldId id="275" r:id="rId17"/>
    <p:sldId id="276" r:id="rId18"/>
    <p:sldId id="309" r:id="rId19"/>
    <p:sldId id="308" r:id="rId20"/>
    <p:sldId id="310" r:id="rId21"/>
    <p:sldId id="277" r:id="rId22"/>
    <p:sldId id="330" r:id="rId23"/>
    <p:sldId id="321" r:id="rId24"/>
    <p:sldId id="322" r:id="rId25"/>
    <p:sldId id="323" r:id="rId26"/>
    <p:sldId id="324" r:id="rId27"/>
    <p:sldId id="325" r:id="rId28"/>
    <p:sldId id="280" r:id="rId29"/>
    <p:sldId id="281" r:id="rId30"/>
    <p:sldId id="326" r:id="rId31"/>
    <p:sldId id="327" r:id="rId32"/>
    <p:sldId id="32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  <a:srgbClr val="404F21"/>
    <a:srgbClr val="8B3331"/>
    <a:srgbClr val="005A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2" autoAdjust="0"/>
    <p:restoredTop sz="94660"/>
  </p:normalViewPr>
  <p:slideViewPr>
    <p:cSldViewPr>
      <p:cViewPr varScale="1">
        <p:scale>
          <a:sx n="91" d="100"/>
          <a:sy n="91" d="100"/>
        </p:scale>
        <p:origin x="-140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>
              <a:latin typeface="Arial Black" panose="020B0A04020102020204" pitchFamily="34" charset="0"/>
            </a:rPr>
            <a:t>0</a:t>
          </a:r>
          <a:r>
            <a:rPr lang="ru-RU" sz="650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4604" custLinFactNeighborY="-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58F02DB9-6236-41C5-860E-19B18C872065}" type="presOf" srcId="{85E99936-3BB6-4CA0-A347-8C5014ADEF99}" destId="{E9EDFA5C-1177-42F4-AE8A-571361F2830F}" srcOrd="0" destOrd="0" presId="urn:microsoft.com/office/officeart/2005/8/layout/equation2"/>
    <dgm:cxn modelId="{2A147D35-749B-456A-B23A-FA49A2A6FD87}" type="presOf" srcId="{73FD1994-2C4C-41B3-BBB3-9245B019D56E}" destId="{3A9D0BC6-BC2D-445E-82F3-76FBDA7998A9}" srcOrd="0" destOrd="0" presId="urn:microsoft.com/office/officeart/2005/8/layout/equation2"/>
    <dgm:cxn modelId="{64A12F19-A397-44E4-906A-697730CA1B48}" type="presParOf" srcId="{E9EDFA5C-1177-42F4-AE8A-571361F2830F}" destId="{3393805B-7C4C-496B-804E-ED8B77A0FAC0}" srcOrd="0" destOrd="0" presId="urn:microsoft.com/office/officeart/2005/8/layout/equation2"/>
    <dgm:cxn modelId="{DBAB20A6-940B-4FA9-AF19-9A752E1DA1E0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>
              <a:latin typeface="Arial Black" panose="020B0A04020102020204" pitchFamily="34" charset="0"/>
            </a:rPr>
            <a:t>0</a:t>
          </a:r>
          <a:r>
            <a:rPr lang="ru-RU" sz="6500" dirty="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F4B36F92-E2DF-4A32-BD19-30E63EC0EE30}" type="presOf" srcId="{73FD1994-2C4C-41B3-BBB3-9245B019D56E}" destId="{3A9D0BC6-BC2D-445E-82F3-76FBDA7998A9}" srcOrd="0" destOrd="0" presId="urn:microsoft.com/office/officeart/2005/8/layout/equation2"/>
    <dgm:cxn modelId="{5211C257-42A0-4562-A0F5-816D40998488}" type="presOf" srcId="{85E99936-3BB6-4CA0-A347-8C5014ADEF99}" destId="{E9EDFA5C-1177-42F4-AE8A-571361F2830F}" srcOrd="0" destOrd="0" presId="urn:microsoft.com/office/officeart/2005/8/layout/equation2"/>
    <dgm:cxn modelId="{45A261E7-5758-4462-BBEE-F513B1C17301}" type="presParOf" srcId="{E9EDFA5C-1177-42F4-AE8A-571361F2830F}" destId="{3393805B-7C4C-496B-804E-ED8B77A0FAC0}" srcOrd="0" destOrd="0" presId="urn:microsoft.com/office/officeart/2005/8/layout/equation2"/>
    <dgm:cxn modelId="{4B4496CF-004D-4CE5-B974-95A8BB728D94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 smtClean="0">
              <a:latin typeface="Arial Black" panose="020B0A04020102020204" pitchFamily="34" charset="0"/>
            </a:rPr>
            <a:t>6</a:t>
          </a:r>
          <a:r>
            <a:rPr lang="ru-RU" sz="6500" dirty="0" smtClean="0">
              <a:latin typeface="Arial Black" panose="020B0A04020102020204" pitchFamily="34" charset="0"/>
            </a:rPr>
            <a:t>+</a:t>
          </a:r>
          <a:endParaRPr lang="ru-RU" sz="6500" dirty="0">
            <a:latin typeface="Arial Black" panose="020B0A04020102020204" pitchFamily="34" charset="0"/>
          </a:endParaRP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BA6518-D786-41D3-AD4B-CCEABB30820E}" type="presOf" srcId="{73FD1994-2C4C-41B3-BBB3-9245B019D56E}" destId="{3A9D0BC6-BC2D-445E-82F3-76FBDA7998A9}" srcOrd="0" destOrd="0" presId="urn:microsoft.com/office/officeart/2005/8/layout/equation2"/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58A6F95B-D87C-4169-A735-7FF3FEF564A9}" type="presOf" srcId="{85E99936-3BB6-4CA0-A347-8C5014ADEF99}" destId="{E9EDFA5C-1177-42F4-AE8A-571361F2830F}" srcOrd="0" destOrd="0" presId="urn:microsoft.com/office/officeart/2005/8/layout/equation2"/>
    <dgm:cxn modelId="{1B6F656D-2B88-4508-8E22-972CEB6320DC}" type="presParOf" srcId="{E9EDFA5C-1177-42F4-AE8A-571361F2830F}" destId="{3393805B-7C4C-496B-804E-ED8B77A0FAC0}" srcOrd="0" destOrd="0" presId="urn:microsoft.com/office/officeart/2005/8/layout/equation2"/>
    <dgm:cxn modelId="{7D74A1EC-8C2D-4480-963D-647E250BD5C9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>
              <a:latin typeface="Arial Black" panose="020B0A04020102020204" pitchFamily="34" charset="0"/>
            </a:rPr>
            <a:t>0</a:t>
          </a:r>
          <a:r>
            <a:rPr lang="ru-RU" sz="650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4604" custLinFactNeighborY="-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75861F-C71A-4ADD-B1F8-B658B805CEF3}" type="presOf" srcId="{85E99936-3BB6-4CA0-A347-8C5014ADEF99}" destId="{E9EDFA5C-1177-42F4-AE8A-571361F2830F}" srcOrd="0" destOrd="0" presId="urn:microsoft.com/office/officeart/2005/8/layout/equation2"/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DCBFF42B-A5D5-4D72-981B-C3219182002F}" type="presOf" srcId="{73FD1994-2C4C-41B3-BBB3-9245B019D56E}" destId="{3A9D0BC6-BC2D-445E-82F3-76FBDA7998A9}" srcOrd="0" destOrd="0" presId="urn:microsoft.com/office/officeart/2005/8/layout/equation2"/>
    <dgm:cxn modelId="{E59A94ED-91E7-466C-998D-0BC6AC210908}" type="presParOf" srcId="{E9EDFA5C-1177-42F4-AE8A-571361F2830F}" destId="{3393805B-7C4C-496B-804E-ED8B77A0FAC0}" srcOrd="0" destOrd="0" presId="urn:microsoft.com/office/officeart/2005/8/layout/equation2"/>
    <dgm:cxn modelId="{5C6FBC89-853C-4743-99AB-D1A8522AFF03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>
              <a:latin typeface="Arial Black" panose="020B0A04020102020204" pitchFamily="34" charset="0"/>
            </a:rPr>
            <a:t>0</a:t>
          </a:r>
          <a:r>
            <a:rPr lang="ru-RU" sz="650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4604" custLinFactNeighborY="-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A0B9FB-0BF6-4B3A-BB05-62E2606CDD32}" type="presOf" srcId="{85E99936-3BB6-4CA0-A347-8C5014ADEF99}" destId="{E9EDFA5C-1177-42F4-AE8A-571361F2830F}" srcOrd="0" destOrd="0" presId="urn:microsoft.com/office/officeart/2005/8/layout/equation2"/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191E6CD6-FB60-41F8-AA33-59B583FE21C9}" type="presOf" srcId="{73FD1994-2C4C-41B3-BBB3-9245B019D56E}" destId="{3A9D0BC6-BC2D-445E-82F3-76FBDA7998A9}" srcOrd="0" destOrd="0" presId="urn:microsoft.com/office/officeart/2005/8/layout/equation2"/>
    <dgm:cxn modelId="{AC4B4595-EDEB-463A-B6A7-D12B08869E7F}" type="presParOf" srcId="{E9EDFA5C-1177-42F4-AE8A-571361F2830F}" destId="{3393805B-7C4C-496B-804E-ED8B77A0FAC0}" srcOrd="0" destOrd="0" presId="urn:microsoft.com/office/officeart/2005/8/layout/equation2"/>
    <dgm:cxn modelId="{47F6CC8B-2987-4D19-BCB6-E38D010B085E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>
              <a:latin typeface="Arial Black" panose="020B0A04020102020204" pitchFamily="34" charset="0"/>
            </a:rPr>
            <a:t>0</a:t>
          </a:r>
          <a:r>
            <a:rPr lang="ru-RU" sz="650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022760D2-A929-4C4B-ABC8-38A1D91D279B}" type="presOf" srcId="{85E99936-3BB6-4CA0-A347-8C5014ADEF99}" destId="{E9EDFA5C-1177-42F4-AE8A-571361F2830F}" srcOrd="0" destOrd="0" presId="urn:microsoft.com/office/officeart/2005/8/layout/equation2"/>
    <dgm:cxn modelId="{509BED72-67A9-4513-B3BE-BABE9B4836C8}" type="presOf" srcId="{73FD1994-2C4C-41B3-BBB3-9245B019D56E}" destId="{3A9D0BC6-BC2D-445E-82F3-76FBDA7998A9}" srcOrd="0" destOrd="0" presId="urn:microsoft.com/office/officeart/2005/8/layout/equation2"/>
    <dgm:cxn modelId="{3AA33338-8EAD-4621-8315-2049CFA9C64C}" type="presParOf" srcId="{E9EDFA5C-1177-42F4-AE8A-571361F2830F}" destId="{3393805B-7C4C-496B-804E-ED8B77A0FAC0}" srcOrd="0" destOrd="0" presId="urn:microsoft.com/office/officeart/2005/8/layout/equation2"/>
    <dgm:cxn modelId="{BF43E2CA-0E58-4DBE-94EA-BCC8CB319730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>
              <a:latin typeface="Arial Black" panose="020B0A04020102020204" pitchFamily="34" charset="0"/>
            </a:rPr>
            <a:t>0</a:t>
          </a:r>
          <a:r>
            <a:rPr lang="ru-RU" sz="6500" dirty="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98FEBD-9701-41C3-A0A0-0DB900FD21E4}" type="presOf" srcId="{85E99936-3BB6-4CA0-A347-8C5014ADEF99}" destId="{E9EDFA5C-1177-42F4-AE8A-571361F2830F}" srcOrd="0" destOrd="0" presId="urn:microsoft.com/office/officeart/2005/8/layout/equation2"/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FC60D9E1-837D-4D72-AEAB-9BF7225C335E}" type="presOf" srcId="{73FD1994-2C4C-41B3-BBB3-9245B019D56E}" destId="{3A9D0BC6-BC2D-445E-82F3-76FBDA7998A9}" srcOrd="0" destOrd="0" presId="urn:microsoft.com/office/officeart/2005/8/layout/equation2"/>
    <dgm:cxn modelId="{D48EA5CC-71C6-4C1D-8527-F9C2696ECD38}" type="presParOf" srcId="{E9EDFA5C-1177-42F4-AE8A-571361F2830F}" destId="{3393805B-7C4C-496B-804E-ED8B77A0FAC0}" srcOrd="0" destOrd="0" presId="urn:microsoft.com/office/officeart/2005/8/layout/equation2"/>
    <dgm:cxn modelId="{5AF95781-02D9-42B7-8F90-0D71FD6316BD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>
              <a:latin typeface="Arial Black" panose="020B0A04020102020204" pitchFamily="34" charset="0"/>
            </a:rPr>
            <a:t>0</a:t>
          </a:r>
          <a:r>
            <a:rPr lang="ru-RU" sz="6500" dirty="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3BBC8E17-D2EB-464F-B07F-F92210AB19A1}" type="presOf" srcId="{85E99936-3BB6-4CA0-A347-8C5014ADEF99}" destId="{E9EDFA5C-1177-42F4-AE8A-571361F2830F}" srcOrd="0" destOrd="0" presId="urn:microsoft.com/office/officeart/2005/8/layout/equation2"/>
    <dgm:cxn modelId="{9F2B53A3-000B-4E4E-8994-61017F52F834}" type="presOf" srcId="{73FD1994-2C4C-41B3-BBB3-9245B019D56E}" destId="{3A9D0BC6-BC2D-445E-82F3-76FBDA7998A9}" srcOrd="0" destOrd="0" presId="urn:microsoft.com/office/officeart/2005/8/layout/equation2"/>
    <dgm:cxn modelId="{3E0298B7-30CA-4716-A630-6488C734C480}" type="presParOf" srcId="{E9EDFA5C-1177-42F4-AE8A-571361F2830F}" destId="{3393805B-7C4C-496B-804E-ED8B77A0FAC0}" srcOrd="0" destOrd="0" presId="urn:microsoft.com/office/officeart/2005/8/layout/equation2"/>
    <dgm:cxn modelId="{F7F3A989-44EF-4F4F-A112-AE31F9858EF4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>
              <a:latin typeface="Arial Black" panose="020B0A04020102020204" pitchFamily="34" charset="0"/>
            </a:rPr>
            <a:t>0</a:t>
          </a:r>
          <a:r>
            <a:rPr lang="ru-RU" sz="6500" dirty="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9A3C73-5240-4610-83B9-0D54E4E3F57A}" type="presOf" srcId="{85E99936-3BB6-4CA0-A347-8C5014ADEF99}" destId="{E9EDFA5C-1177-42F4-AE8A-571361F2830F}" srcOrd="0" destOrd="0" presId="urn:microsoft.com/office/officeart/2005/8/layout/equation2"/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63BDE990-588B-4C1F-A956-9E9B33C14FB5}" type="presOf" srcId="{73FD1994-2C4C-41B3-BBB3-9245B019D56E}" destId="{3A9D0BC6-BC2D-445E-82F3-76FBDA7998A9}" srcOrd="0" destOrd="0" presId="urn:microsoft.com/office/officeart/2005/8/layout/equation2"/>
    <dgm:cxn modelId="{C492DE59-7DCB-43F8-8747-0E16251D4E25}" type="presParOf" srcId="{E9EDFA5C-1177-42F4-AE8A-571361F2830F}" destId="{3393805B-7C4C-496B-804E-ED8B77A0FAC0}" srcOrd="0" destOrd="0" presId="urn:microsoft.com/office/officeart/2005/8/layout/equation2"/>
    <dgm:cxn modelId="{7E0B6F97-164A-4816-9E56-2DBBC5C66F12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>
              <a:latin typeface="Arial Black" panose="020B0A04020102020204" pitchFamily="34" charset="0"/>
            </a:rPr>
            <a:t>0</a:t>
          </a:r>
          <a:r>
            <a:rPr lang="ru-RU" sz="6500" dirty="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079F82-0FF6-421E-A9F3-7B94E5FA338E}" type="presOf" srcId="{73FD1994-2C4C-41B3-BBB3-9245B019D56E}" destId="{3A9D0BC6-BC2D-445E-82F3-76FBDA7998A9}" srcOrd="0" destOrd="0" presId="urn:microsoft.com/office/officeart/2005/8/layout/equation2"/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CD31AA7A-B4B0-4B2F-A766-FEF95ED6DCC1}" type="presOf" srcId="{85E99936-3BB6-4CA0-A347-8C5014ADEF99}" destId="{E9EDFA5C-1177-42F4-AE8A-571361F2830F}" srcOrd="0" destOrd="0" presId="urn:microsoft.com/office/officeart/2005/8/layout/equation2"/>
    <dgm:cxn modelId="{57F811F4-9A98-4CB3-A11F-5497FD9F2E87}" type="presParOf" srcId="{E9EDFA5C-1177-42F4-AE8A-571361F2830F}" destId="{3393805B-7C4C-496B-804E-ED8B77A0FAC0}" srcOrd="0" destOrd="0" presId="urn:microsoft.com/office/officeart/2005/8/layout/equation2"/>
    <dgm:cxn modelId="{34464E78-303B-43CE-A175-5AFA1BAA79D2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>
              <a:latin typeface="Arial Black" panose="020B0A04020102020204" pitchFamily="34" charset="0"/>
            </a:rPr>
            <a:t>0</a:t>
          </a:r>
          <a:r>
            <a:rPr lang="ru-RU" sz="6500" dirty="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X="39361" custLinFactNeighborX="100000" custLinFactNeighborY="9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279DBFCB-F06B-49DD-9327-FBF9DCD01643}" type="presOf" srcId="{85E99936-3BB6-4CA0-A347-8C5014ADEF99}" destId="{E9EDFA5C-1177-42F4-AE8A-571361F2830F}" srcOrd="0" destOrd="0" presId="urn:microsoft.com/office/officeart/2005/8/layout/equation2"/>
    <dgm:cxn modelId="{AB315F69-2EB8-435F-A942-6F58740A8281}" type="presOf" srcId="{73FD1994-2C4C-41B3-BBB3-9245B019D56E}" destId="{3A9D0BC6-BC2D-445E-82F3-76FBDA7998A9}" srcOrd="0" destOrd="0" presId="urn:microsoft.com/office/officeart/2005/8/layout/equation2"/>
    <dgm:cxn modelId="{FFD9E71A-B4FD-483A-BE19-18F032B44699}" type="presParOf" srcId="{E9EDFA5C-1177-42F4-AE8A-571361F2830F}" destId="{3393805B-7C4C-496B-804E-ED8B77A0FAC0}" srcOrd="0" destOrd="0" presId="urn:microsoft.com/office/officeart/2005/8/layout/equation2"/>
    <dgm:cxn modelId="{7514172D-ED3B-44CF-A977-E7239D9D78D0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362325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>
              <a:latin typeface="Arial Black" panose="020B0A04020102020204" pitchFamily="34" charset="0"/>
            </a:rPr>
            <a:t>0</a:t>
          </a:r>
          <a:r>
            <a:rPr lang="ru-RU" sz="6500" kern="1200">
              <a:latin typeface="Arial Black" panose="020B0A04020102020204" pitchFamily="34" charset="0"/>
            </a:rPr>
            <a:t>+</a:t>
          </a:r>
        </a:p>
      </dsp:txBody>
      <dsp:txXfrm>
        <a:off x="695597" y="333272"/>
        <a:ext cx="1609177" cy="16091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174578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 dirty="0">
              <a:latin typeface="Arial Black" panose="020B0A04020102020204" pitchFamily="34" charset="0"/>
            </a:rPr>
            <a:t>0</a:t>
          </a:r>
          <a:r>
            <a:rPr lang="ru-RU" sz="6500" kern="1200" dirty="0">
              <a:latin typeface="Arial Black" panose="020B0A04020102020204" pitchFamily="34" charset="0"/>
            </a:rPr>
            <a:t>+</a:t>
          </a:r>
        </a:p>
      </dsp:txBody>
      <dsp:txXfrm>
        <a:off x="507850" y="333272"/>
        <a:ext cx="1609177" cy="16091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174578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 dirty="0" smtClean="0">
              <a:latin typeface="Arial Black" panose="020B0A04020102020204" pitchFamily="34" charset="0"/>
            </a:rPr>
            <a:t>6</a:t>
          </a:r>
          <a:r>
            <a:rPr lang="ru-RU" sz="6500" kern="1200" dirty="0" smtClean="0">
              <a:latin typeface="Arial Black" panose="020B0A04020102020204" pitchFamily="34" charset="0"/>
            </a:rPr>
            <a:t>+</a:t>
          </a:r>
          <a:endParaRPr lang="ru-RU" sz="6500" kern="1200" dirty="0">
            <a:latin typeface="Arial Black" panose="020B0A04020102020204" pitchFamily="34" charset="0"/>
          </a:endParaRPr>
        </a:p>
      </dsp:txBody>
      <dsp:txXfrm>
        <a:off x="507850" y="333272"/>
        <a:ext cx="1609177" cy="1609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362325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>
              <a:latin typeface="Arial Black" panose="020B0A04020102020204" pitchFamily="34" charset="0"/>
            </a:rPr>
            <a:t>0</a:t>
          </a:r>
          <a:r>
            <a:rPr lang="ru-RU" sz="6500" kern="1200">
              <a:latin typeface="Arial Black" panose="020B0A04020102020204" pitchFamily="34" charset="0"/>
            </a:rPr>
            <a:t>+</a:t>
          </a:r>
        </a:p>
      </dsp:txBody>
      <dsp:txXfrm>
        <a:off x="695597" y="333272"/>
        <a:ext cx="1609177" cy="16091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362325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>
              <a:latin typeface="Arial Black" panose="020B0A04020102020204" pitchFamily="34" charset="0"/>
            </a:rPr>
            <a:t>0</a:t>
          </a:r>
          <a:r>
            <a:rPr lang="ru-RU" sz="6500" kern="1200">
              <a:latin typeface="Arial Black" panose="020B0A04020102020204" pitchFamily="34" charset="0"/>
            </a:rPr>
            <a:t>+</a:t>
          </a:r>
        </a:p>
      </dsp:txBody>
      <dsp:txXfrm>
        <a:off x="695597" y="333272"/>
        <a:ext cx="1609177" cy="1609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174578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>
              <a:latin typeface="Arial Black" panose="020B0A04020102020204" pitchFamily="34" charset="0"/>
            </a:rPr>
            <a:t>0</a:t>
          </a:r>
          <a:r>
            <a:rPr lang="ru-RU" sz="6500" kern="1200">
              <a:latin typeface="Arial Black" panose="020B0A04020102020204" pitchFamily="34" charset="0"/>
            </a:rPr>
            <a:t>+</a:t>
          </a:r>
        </a:p>
      </dsp:txBody>
      <dsp:txXfrm>
        <a:off x="507850" y="333272"/>
        <a:ext cx="1609177" cy="16091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174578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 dirty="0">
              <a:latin typeface="Arial Black" panose="020B0A04020102020204" pitchFamily="34" charset="0"/>
            </a:rPr>
            <a:t>0</a:t>
          </a:r>
          <a:r>
            <a:rPr lang="ru-RU" sz="6500" kern="1200" dirty="0">
              <a:latin typeface="Arial Black" panose="020B0A04020102020204" pitchFamily="34" charset="0"/>
            </a:rPr>
            <a:t>+</a:t>
          </a:r>
        </a:p>
      </dsp:txBody>
      <dsp:txXfrm>
        <a:off x="507850" y="333272"/>
        <a:ext cx="1609177" cy="16091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174578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 dirty="0">
              <a:latin typeface="Arial Black" panose="020B0A04020102020204" pitchFamily="34" charset="0"/>
            </a:rPr>
            <a:t>0</a:t>
          </a:r>
          <a:r>
            <a:rPr lang="ru-RU" sz="6500" kern="1200" dirty="0">
              <a:latin typeface="Arial Black" panose="020B0A04020102020204" pitchFamily="34" charset="0"/>
            </a:rPr>
            <a:t>+</a:t>
          </a:r>
        </a:p>
      </dsp:txBody>
      <dsp:txXfrm>
        <a:off x="507850" y="333272"/>
        <a:ext cx="1609177" cy="16091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174578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 dirty="0">
              <a:latin typeface="Arial Black" panose="020B0A04020102020204" pitchFamily="34" charset="0"/>
            </a:rPr>
            <a:t>0</a:t>
          </a:r>
          <a:r>
            <a:rPr lang="ru-RU" sz="6500" kern="1200" dirty="0">
              <a:latin typeface="Arial Black" panose="020B0A04020102020204" pitchFamily="34" charset="0"/>
            </a:rPr>
            <a:t>+</a:t>
          </a:r>
        </a:p>
      </dsp:txBody>
      <dsp:txXfrm>
        <a:off x="507850" y="333272"/>
        <a:ext cx="1609177" cy="16091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174578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 dirty="0">
              <a:latin typeface="Arial Black" panose="020B0A04020102020204" pitchFamily="34" charset="0"/>
            </a:rPr>
            <a:t>0</a:t>
          </a:r>
          <a:r>
            <a:rPr lang="ru-RU" sz="6500" kern="1200" dirty="0">
              <a:latin typeface="Arial Black" panose="020B0A04020102020204" pitchFamily="34" charset="0"/>
            </a:rPr>
            <a:t>+</a:t>
          </a:r>
        </a:p>
      </dsp:txBody>
      <dsp:txXfrm>
        <a:off x="507850" y="333272"/>
        <a:ext cx="1609177" cy="16091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515103" y="753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 dirty="0">
              <a:latin typeface="Arial Black" panose="020B0A04020102020204" pitchFamily="34" charset="0"/>
            </a:rPr>
            <a:t>0</a:t>
          </a:r>
          <a:r>
            <a:rPr lang="ru-RU" sz="6500" kern="1200" dirty="0">
              <a:latin typeface="Arial Black" panose="020B0A04020102020204" pitchFamily="34" charset="0"/>
            </a:rPr>
            <a:t>+</a:t>
          </a:r>
        </a:p>
      </dsp:txBody>
      <dsp:txXfrm>
        <a:off x="848375" y="334025"/>
        <a:ext cx="1609177" cy="1609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0.jpeg"/><Relationship Id="rId7" Type="http://schemas.openxmlformats.org/officeDocument/2006/relationships/diagramLayout" Target="../diagrams/layout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7.xml"/><Relationship Id="rId5" Type="http://schemas.openxmlformats.org/officeDocument/2006/relationships/image" Target="../media/image12.jpeg"/><Relationship Id="rId10" Type="http://schemas.microsoft.com/office/2007/relationships/diagramDrawing" Target="../diagrams/drawing7.xml"/><Relationship Id="rId4" Type="http://schemas.openxmlformats.org/officeDocument/2006/relationships/image" Target="../media/image11.jpeg"/><Relationship Id="rId9" Type="http://schemas.openxmlformats.org/officeDocument/2006/relationships/diagramColors" Target="../diagrams/colors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46113" y="5373688"/>
            <a:ext cx="8174359" cy="1295400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«РЕБЕНКОМ   ПРИЗНАЕТСЯ   ВСЯКИЙ   ЧЕЛОВЕК,   </a:t>
            </a:r>
            <a:endParaRPr lang="ru-RU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 algn="l">
              <a:buNone/>
            </a:pP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НЕ </a:t>
            </a: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ДОСТИГШИЙ  18-ЛЕТНЕГО  ВОЗРАСТА»</a:t>
            </a:r>
          </a:p>
          <a:p>
            <a:pPr marL="0" indent="0">
              <a:buNone/>
            </a:pPr>
            <a:r>
              <a:rPr lang="ru-RU" sz="900" b="1" dirty="0" smtClean="0">
                <a:latin typeface="Arial Narrow" panose="020B0606020202030204" pitchFamily="34" charset="0"/>
              </a:rPr>
              <a:t>                                           </a:t>
            </a:r>
            <a:endParaRPr lang="ru-RU" sz="9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200" b="1" dirty="0">
                <a:latin typeface="Arial Narrow" panose="020B0606020202030204" pitchFamily="34" charset="0"/>
              </a:rPr>
              <a:t>                         </a:t>
            </a:r>
            <a:r>
              <a:rPr lang="ru-RU" sz="2200" b="1" dirty="0" smtClean="0">
                <a:latin typeface="Arial Narrow" panose="020B0606020202030204" pitchFamily="34" charset="0"/>
              </a:rPr>
              <a:t>                                    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ООН О ПРАВАХ РЕБЕНКА</a:t>
            </a:r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https://deti.mail.ru/pre_square800_resize/pic/photolib/2013/06/13/lori-0003077285-bigw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764016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5789" y="1311965"/>
            <a:ext cx="6912768" cy="341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ИМЯ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030370670"/>
              </p:ext>
            </p:extLst>
          </p:nvPr>
        </p:nvGraphicFramePr>
        <p:xfrm>
          <a:off x="179512" y="4342430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31973" y="5013176"/>
            <a:ext cx="52565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ГРАЖДАНСКИЙ КОДЕКС,  СТАТЬЯ 19</a:t>
            </a: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СЕМЕЙНЫЙ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КОДЕКС РФ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 СТАТЬЯ 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58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643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ГРАЖДАНСТВО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692" y="1928803"/>
            <a:ext cx="4031308" cy="377535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28803"/>
            <a:ext cx="3872727" cy="377535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030370670"/>
              </p:ext>
            </p:extLst>
          </p:nvPr>
        </p:nvGraphicFramePr>
        <p:xfrm>
          <a:off x="3071802" y="4357694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4" y="5517232"/>
            <a:ext cx="8928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b="1" dirty="0" smtClean="0"/>
              <a:t>                                                                                                 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ЗАКОН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КОНСТИТУЦИЯ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РФ, СТАТЬЯ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6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 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«О ГРАЖДАНСТВЕ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                                                                  В РОССИЙСКОЙ ФЕДЕРАЦИИ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</a:t>
            </a:r>
            <a:r>
              <a:rPr lang="ru-RU" b="1" dirty="0" smtClean="0"/>
              <a:t>                           </a:t>
            </a:r>
          </a:p>
          <a:p>
            <a:r>
              <a:rPr lang="ru-RU" b="1" dirty="0" smtClean="0"/>
              <a:t>                                                                                                          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solidFill>
                  <a:srgbClr val="007E3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ЭКОНОМИЧЕСКИЕ ПРАВА</a:t>
            </a:r>
            <a:r>
              <a:rPr lang="ru-RU" b="1" dirty="0" smtClean="0">
                <a:ln w="11430"/>
                <a:solidFill>
                  <a:srgbClr val="007E3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b="1" dirty="0" smtClean="0">
                <a:ln w="11430"/>
                <a:solidFill>
                  <a:srgbClr val="007E3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&amp;zcy;&amp;acy;&amp;pcy;&amp;acy;&amp;dcy;&amp;ncy;&amp;ycy;&amp;iecy; &amp;iecy;&amp;vcy;&amp;rcy;&amp;ocy;&amp;pcy;&amp;iecy;&amp;jcy;&amp;scy;&amp;kcy;&amp;icy;&amp;iecy; &amp;gcy;&amp;rcy;&amp;ucy;&amp;pcy;&amp;pcy;&amp;ycy; &amp;scy;&amp;tcy;&amp;rcy;&amp;iecy;&amp;mcy;&amp;icy;&amp;tcy;&amp;iecy;&amp;lcy;&amp;softcy;&amp;ncy;&amp;ocy; &amp;pcy;&amp;ocy;&amp;kcy;&amp;icy;&amp;dcy;&amp;acy;&amp;yucy;&amp;tcy; &amp;ucy;&amp;kcy;&amp;rcy;&amp;acy;&amp;icy;&amp;ncy;&amp;scy;&amp;kcy;&amp;icy;&amp;jcy; &amp;rcy;&amp;ycy;&amp;ncy;&amp;ocy;&amp;kcy; FINOBZOR, &amp;Ucy;&amp;kcy;&amp;rcy;&amp;acy;&amp;icy;&amp;ncy;&amp;a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5438978" cy="407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69642" y="2830565"/>
            <a:ext cx="3314648" cy="2661446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030370670"/>
              </p:ext>
            </p:extLst>
          </p:nvPr>
        </p:nvGraphicFramePr>
        <p:xfrm>
          <a:off x="179512" y="4342430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03848" y="5661248"/>
            <a:ext cx="5679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ГРАЖДАНСКИЙ КОДЕКС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РФ,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СТАТЬЯ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28, ЧАСТЬ 1 </a:t>
            </a:r>
          </a:p>
        </p:txBody>
      </p:sp>
    </p:spTree>
    <p:extLst>
      <p:ext uri="{BB962C8B-B14F-4D97-AF65-F5344CB8AC3E}">
        <p14:creationId xmlns:p14="http://schemas.microsoft.com/office/powerpoint/2010/main" xmlns="" val="672492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0485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4294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ПРАВО СОВЕРШАТЬ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МЕЛКИЕ БЫТОВЫЕ СДЕЛКИ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030370670"/>
              </p:ext>
            </p:extLst>
          </p:nvPr>
        </p:nvGraphicFramePr>
        <p:xfrm>
          <a:off x="179512" y="4342430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27784" y="5445224"/>
            <a:ext cx="6516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ГРАЖДАНСКИЙ КОДЕКС РФ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СТАТЬЯ 28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ЗАКОН «О ЗАЩИТЕ ПРАВ ПОТРЕБИТЕЛЕЙ»</a:t>
            </a:r>
            <a:endParaRPr lang="ru-RU" sz="1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1330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120680" cy="349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200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 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solidFill>
                  <a:srgbClr val="8B333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</a:t>
            </a:r>
            <a:r>
              <a:rPr lang="ru-RU" sz="4000" b="1" dirty="0" smtClean="0">
                <a:solidFill>
                  <a:srgbClr val="8B3331"/>
                </a:solidFill>
                <a:latin typeface="Arial Black" pitchFamily="34" charset="0"/>
              </a:rPr>
              <a:t>РАСПОРЯЖАТЬСЯ ДЕНЬГАМИ</a:t>
            </a:r>
            <a:r>
              <a:rPr lang="ru-RU" sz="4000" dirty="0" smtClean="0">
                <a:solidFill>
                  <a:srgbClr val="8B3331"/>
                </a:solidFill>
                <a:latin typeface="Arial Black" pitchFamily="34" charset="0"/>
              </a:rPr>
              <a:t>, КОТОРЫЕ ДАЛИ РОДИТЕЛИ ИЛИ РОДСТВЕННИКИ </a:t>
            </a:r>
            <a:r>
              <a:rPr lang="ru-RU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643702" y="4357694"/>
            <a:ext cx="2275721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800" kern="1200" dirty="0" smtClean="0">
                  <a:latin typeface="Arial Black" panose="020B0A04020102020204" pitchFamily="34" charset="0"/>
                </a:rPr>
                <a:t>6</a:t>
              </a:r>
              <a:r>
                <a:rPr lang="ru-RU" sz="6500" kern="1200" dirty="0" smtClean="0">
                  <a:latin typeface="Arial Black" panose="020B0A04020102020204" pitchFamily="34" charset="0"/>
                </a:rPr>
                <a:t>+</a:t>
              </a:r>
              <a:endParaRPr lang="ru-RU" sz="65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67544" y="5930812"/>
            <a:ext cx="6176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ГРАЖДАНСКИЙ КОДЕКС РФ, СТАТЬЯ 28</a:t>
            </a:r>
          </a:p>
        </p:txBody>
      </p:sp>
    </p:spTree>
    <p:extLst>
      <p:ext uri="{BB962C8B-B14F-4D97-AF65-F5344CB8AC3E}">
        <p14:creationId xmlns:p14="http://schemas.microsoft.com/office/powerpoint/2010/main" xmlns="" val="3474505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4"/>
            <a:ext cx="7102572" cy="354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ОБРАЗОВАНИЕ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715140" y="4429132"/>
            <a:ext cx="2286016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800" kern="1200" dirty="0" smtClean="0">
                  <a:latin typeface="Arial Black" panose="020B0A04020102020204" pitchFamily="34" charset="0"/>
                </a:rPr>
                <a:t>6,5</a:t>
              </a:r>
              <a:r>
                <a:rPr lang="ru-RU" sz="3600" kern="1200" dirty="0" smtClean="0">
                  <a:latin typeface="Arial Black" panose="020B0A04020102020204" pitchFamily="34" charset="0"/>
                </a:rPr>
                <a:t>+</a:t>
              </a:r>
              <a:endParaRPr lang="ru-RU" sz="36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83568" y="5229200"/>
            <a:ext cx="612068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ЗАКОН «ОБ ОБРАЗОВАНИИ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В РОССЙИСКОЙ </a:t>
            </a: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ФЕДЕРАЦИИ»,  СТАТЬЯ 67 </a:t>
            </a:r>
            <a:endParaRPr lang="ru-RU" sz="2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</a:t>
            </a:r>
            <a:endParaRPr lang="ru-RU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СТАТЬИ 28, 29, 30</a:t>
            </a:r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01341"/>
            <a:ext cx="7474013" cy="356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28588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rgbClr val="005A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005A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solidFill>
                  <a:srgbClr val="005A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ОБУЧЕНИЕ </a:t>
            </a:r>
            <a:br>
              <a:rPr lang="ru-RU" sz="3600" b="1" dirty="0" smtClean="0">
                <a:ln w="11430"/>
                <a:solidFill>
                  <a:srgbClr val="005A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dirty="0" smtClean="0">
                <a:ln w="11430"/>
                <a:solidFill>
                  <a:srgbClr val="005A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 УСЛОВИЯХ, ОТВЕЧАЮЩИХ ОСОБЕННОСТЯМ РЕБЕНКА</a:t>
            </a:r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14282" y="4429132"/>
            <a:ext cx="2275721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800" kern="1200" dirty="0" smtClean="0">
                  <a:latin typeface="Arial Black" panose="020B0A04020102020204" pitchFamily="34" charset="0"/>
                </a:rPr>
                <a:t>6</a:t>
              </a:r>
              <a:r>
                <a:rPr lang="ru-RU" sz="6500" kern="1200" dirty="0" smtClean="0">
                  <a:latin typeface="Arial Black" panose="020B0A04020102020204" pitchFamily="34" charset="0"/>
                </a:rPr>
                <a:t>+</a:t>
              </a:r>
              <a:endParaRPr lang="ru-RU" sz="65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618898" y="5733256"/>
            <a:ext cx="57458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СТАТЬЯ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23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062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678" y="1737473"/>
            <a:ext cx="7560840" cy="383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ПРАВО ВСТУПАТЬ В ДЕТСКИЕ ОБЩЕСТВЕННЫЕ ОБЪЕДИНЕНИЯ </a:t>
            </a:r>
            <a:r>
              <a:rPr lang="ru-RU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endParaRPr lang="ru-RU" sz="4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57158" y="4357694"/>
            <a:ext cx="2275721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800" kern="1200" dirty="0" smtClean="0">
                  <a:latin typeface="Arial Black" panose="020B0A04020102020204" pitchFamily="34" charset="0"/>
                </a:rPr>
                <a:t>8</a:t>
              </a:r>
              <a:r>
                <a:rPr lang="ru-RU" sz="6500" kern="1200" dirty="0" smtClean="0">
                  <a:latin typeface="Arial Black" panose="020B0A04020102020204" pitchFamily="34" charset="0"/>
                </a:rPr>
                <a:t>+</a:t>
              </a:r>
              <a:endParaRPr lang="ru-RU" sz="65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884246" y="5733256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ЗАКОН </a:t>
            </a:r>
          </a:p>
          <a:p>
            <a:r>
              <a:rPr lang="ru-RU" sz="24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«ОБ ОБЩЕСТВЕННЫХ ОБЪЕДИНЕНИЯХ»</a:t>
            </a:r>
            <a:endParaRPr lang="ru-RU" sz="2400" dirty="0">
              <a:solidFill>
                <a:srgbClr val="005A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9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 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ПРАВО ВЫРАЖАТЬ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СВОЕ МНЕНИЕ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878546"/>
            <a:ext cx="6768752" cy="358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Группа 4"/>
          <p:cNvGrpSpPr/>
          <p:nvPr/>
        </p:nvGrpSpPr>
        <p:grpSpPr>
          <a:xfrm>
            <a:off x="357158" y="4357694"/>
            <a:ext cx="2275721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Овал 5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10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699792" y="5623036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СЕМЕЙНЫЙ КОДЕКС РФ, </a:t>
            </a: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ГЛАВА 11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79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9006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latin typeface="Arial Black" pitchFamily="34" charset="0"/>
              </a:rPr>
              <a:t>За совершение общественно опасных действий, преступлений, систематическое нарушение правил общественного поведения ребенок может быть помещен в специальное учебно-воспитательное учреждение закрытого типа</a:t>
            </a:r>
            <a:endParaRPr lang="ru-RU" sz="27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928" y="2579267"/>
            <a:ext cx="3714206" cy="24677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2499413"/>
            <a:ext cx="2846690" cy="29961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7" name="Группа 6"/>
          <p:cNvGrpSpPr/>
          <p:nvPr/>
        </p:nvGrpSpPr>
        <p:grpSpPr>
          <a:xfrm>
            <a:off x="6715140" y="4357694"/>
            <a:ext cx="2275721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Овал 7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11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67544" y="5682663"/>
            <a:ext cx="7549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B33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  ЗАКОН   ОТ   24  ИЮНЯ 1999 ГОДА   №  120-ФЗ</a:t>
            </a:r>
          </a:p>
          <a:p>
            <a:r>
              <a:rPr lang="ru-RU" b="1" dirty="0" smtClean="0">
                <a:solidFill>
                  <a:srgbClr val="8B33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«ОБ ОСНОВАХ СИСТЕМЫ ПРОФИЛАКТИКИ БЕЗНАДЗОРНОСТИ                          И  ПРАВОНАРУШЕНИЙ  НЕСОВЕРШЕННОЛЕТНИХ»,   СТАТЬЯ 15</a:t>
            </a:r>
            <a:endParaRPr lang="ru-RU" b="1" dirty="0">
              <a:solidFill>
                <a:srgbClr val="8B3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1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ПРАВО НА ТРУД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370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6" cy="368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643314"/>
            <a:ext cx="306812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Группа 9"/>
          <p:cNvGrpSpPr/>
          <p:nvPr/>
        </p:nvGrpSpPr>
        <p:grpSpPr>
          <a:xfrm>
            <a:off x="6715140" y="4357694"/>
            <a:ext cx="2275721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Овал 10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14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43315"/>
            <a:ext cx="440105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663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05502"/>
            <a:ext cx="7920880" cy="288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</a:b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rgbClr val="8B3331"/>
                </a:solidFill>
                <a:latin typeface="Arial Black" pitchFamily="34" charset="0"/>
              </a:rPr>
              <a:t>ОБЯЗАННОСТЬ:</a:t>
            </a:r>
            <a:br>
              <a:rPr lang="ru-RU" b="1" dirty="0" smtClean="0">
                <a:solidFill>
                  <a:srgbClr val="8B3331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8B3331"/>
                </a:solidFill>
                <a:latin typeface="Arial Black" pitchFamily="34" charset="0"/>
              </a:rPr>
              <a:t> ПОЛУЧИТЬ ПАСПОРТ </a:t>
            </a:r>
            <a:r>
              <a:rPr lang="ru-RU" dirty="0" smtClean="0">
                <a:solidFill>
                  <a:srgbClr val="8B3331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8B3331"/>
                </a:solidFill>
                <a:latin typeface="Arial Black" pitchFamily="34" charset="0"/>
              </a:rPr>
            </a:br>
            <a:endParaRPr lang="ru-RU" dirty="0">
              <a:solidFill>
                <a:srgbClr val="8B3331"/>
              </a:solidFill>
              <a:latin typeface="Arial Black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14282" y="4357694"/>
            <a:ext cx="2275721" cy="2275721"/>
            <a:chOff x="388860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Овал 5"/>
            <p:cNvSpPr/>
            <p:nvPr/>
          </p:nvSpPr>
          <p:spPr>
            <a:xfrm>
              <a:off x="388860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14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727248" y="5085184"/>
            <a:ext cx="58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8B33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ПОСТАНОВЛЕНИЕ ПРАВИТЕЛЬСТВА РФ   «ОБ УТВЕРЖДЕНИИ ПОЛОЖЕНИЯ О ПАС-ПОРТЕ ГРАЖДАНИНА РФ»</a:t>
            </a:r>
            <a:endParaRPr lang="ru-RU" sz="2400" b="1" dirty="0">
              <a:solidFill>
                <a:srgbClr val="8B3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03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8103" y="1484784"/>
            <a:ext cx="3008313" cy="57606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75856" y="1484784"/>
            <a:ext cx="2880320" cy="4641379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ИМУЩЕСТВЕННАЯ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lv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ЗАКЛЮЧЁННЫМ СДЕЛКАМ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lv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 ПРИЧИНЕНИЕ ИМУЩЕСТВЕННОГО ВРЕДА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84784"/>
            <a:ext cx="2746648" cy="4641379"/>
          </a:xfrm>
        </p:spPr>
        <p:txBody>
          <a:bodyPr/>
          <a:lstStyle/>
          <a:p>
            <a:pPr lvl="0"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МАТЕРИАЛЬНАЯ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lvl="0"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 НАРУШЕНИЕ ТРУДОВОЙ ДИСЦИПЛИНЫ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lvl="0"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ДЛЯ РАБОТАЮЩИХ) 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807" y="612048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ОТВЕТСТВЕННОСТЬ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2204864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УГОЛОВНАЯ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 20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ВИДАМ ПРЕСТУПЛЕНИЙ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3284984"/>
            <a:ext cx="2174901" cy="299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16215" y="3267402"/>
            <a:ext cx="2088233" cy="298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4500" y="3267402"/>
            <a:ext cx="2121520" cy="301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6720790" y="260647"/>
            <a:ext cx="2051052" cy="1872209"/>
            <a:chOff x="507850" y="-1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Овал 12"/>
            <p:cNvSpPr/>
            <p:nvPr/>
          </p:nvSpPr>
          <p:spPr>
            <a:xfrm>
              <a:off x="507850" y="-1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Овал 4"/>
            <p:cNvSpPr/>
            <p:nvPr/>
          </p:nvSpPr>
          <p:spPr>
            <a:xfrm>
              <a:off x="781224" y="333271"/>
              <a:ext cx="1726409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400" kern="1200" dirty="0" smtClean="0">
                  <a:latin typeface="Arial Black" panose="020B0A04020102020204" pitchFamily="34" charset="0"/>
                </a:rPr>
                <a:t>14</a:t>
              </a:r>
              <a:r>
                <a:rPr lang="ru-RU" sz="4000" kern="1200" dirty="0" smtClean="0">
                  <a:latin typeface="Arial Black" panose="020B0A04020102020204" pitchFamily="34" charset="0"/>
                </a:rPr>
                <a:t>+</a:t>
              </a:r>
              <a:endParaRPr lang="ru-RU" sz="4000" kern="12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20435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4405312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214554"/>
            <a:ext cx="3857652" cy="436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Группа 7"/>
          <p:cNvGrpSpPr/>
          <p:nvPr/>
        </p:nvGrpSpPr>
        <p:grpSpPr>
          <a:xfrm>
            <a:off x="3571868" y="4500570"/>
            <a:ext cx="2275721" cy="2275721"/>
            <a:chOff x="388860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Овал 8"/>
            <p:cNvSpPr/>
            <p:nvPr/>
          </p:nvSpPr>
          <p:spPr>
            <a:xfrm>
              <a:off x="388860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15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5720" y="285728"/>
          <a:ext cx="850112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505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6779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ПРАВО </a:t>
                      </a: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ДАВАТЬ СОГЛАСИЕ НА МЕДИЦИНСКОЕ ВМЕШАТЕЛЬСТВО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ПРАВО ЗАКЛЮЧАТЬ ТРУДОВОЙ ДОГОВОР ДЛЯ ЛИЦ,  ПОЛУЧИВШИХ ОБЩЕЕ ОБРАЗОВАНИЕ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86380" cy="387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09915"/>
            <a:ext cx="2428860" cy="304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786191"/>
            <a:ext cx="2757485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784790"/>
            <a:ext cx="2500330" cy="307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7507" y="3789357"/>
            <a:ext cx="3996493" cy="306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5466" y="188640"/>
            <a:ext cx="3864039" cy="314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715140" y="3000372"/>
            <a:ext cx="2275721" cy="2275721"/>
            <a:chOff x="388860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Овал 8"/>
            <p:cNvSpPr/>
            <p:nvPr/>
          </p:nvSpPr>
          <p:spPr>
            <a:xfrm>
              <a:off x="388860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16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>
            <a:off x="7207485" y="476672"/>
            <a:ext cx="17833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1772816"/>
            <a:ext cx="3096344" cy="471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C:\Users\user\Desktop\97854374031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772816"/>
            <a:ext cx="3153487" cy="471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347864" y="2924944"/>
            <a:ext cx="2275721" cy="2275721"/>
            <a:chOff x="388860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388860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16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-107950" y="274638"/>
            <a:ext cx="9251950" cy="128215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ПОЛНАЯ УГОЛОВНАЯ И АДМИНИСТРАТИВНАЯ ОТВЕТСТВЕННОСТЬ</a:t>
            </a: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672"/>
            <a:ext cx="9144000" cy="129614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17 ЛЕТ ЮНОШИ ОБЯЗАНЫ ВСТАТЬ НА ВОИНСКИЙ УЧЕТ </a:t>
            </a:r>
            <a:endParaRPr lang="ru-RU" sz="36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1916832"/>
            <a:ext cx="6984776" cy="3168352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51520" y="4365104"/>
            <a:ext cx="2275721" cy="2275721"/>
            <a:chOff x="388860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Овал 7"/>
            <p:cNvSpPr/>
            <p:nvPr/>
          </p:nvSpPr>
          <p:spPr>
            <a:xfrm>
              <a:off x="388860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17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771800" y="5384224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404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ЗАКОН от 28 МАРТА 1998 г.     N 53-ФЗ «О ВОИНСКОЙ ОБЯЗАННОСТИ И ВОЕННОЙ СЛУЖБЕ»</a:t>
            </a:r>
            <a:endParaRPr lang="ru-RU" sz="2400" b="1" dirty="0">
              <a:solidFill>
                <a:srgbClr val="404F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01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joker.yasurgut.ru/uploads/posts/2015-02/1423558141_logotip-ya-grazhdanin-ros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06397"/>
            <a:ext cx="641979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156176" y="476672"/>
            <a:ext cx="2275721" cy="2275721"/>
            <a:chOff x="388860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" name="Овал 3"/>
            <p:cNvSpPr/>
            <p:nvPr/>
          </p:nvSpPr>
          <p:spPr>
            <a:xfrm>
              <a:off x="388860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18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27790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ПРАВО НА РАЗВИТИЕ</a:t>
            </a:r>
            <a:r>
              <a:rPr lang="ru-RU" b="1" dirty="0" smtClean="0">
                <a:latin typeface="Arial Black" panose="020B0A04020102020204" pitchFamily="34" charset="0"/>
              </a:rPr>
              <a:t/>
            </a:r>
            <a:br>
              <a:rPr lang="ru-RU" b="1" dirty="0" smtClean="0">
                <a:latin typeface="Arial Black" panose="020B0A04020102020204" pitchFamily="34" charset="0"/>
              </a:rPr>
            </a:br>
            <a:r>
              <a:rPr lang="ru-RU" b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http://www.irinakhani.spb.ru/sites/default/files/den-zdorovya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8840"/>
            <a:ext cx="3744416" cy="249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bablo-tuta.ru/wp-content/uploads/2013/03/%D0%BC%D1%83%D0%B7%D1%8B%D0%BA%D0%B0%D0%BB%D1%8C%D0%BD%D0%B0%D1%8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8839"/>
            <a:ext cx="3842712" cy="247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1368"/>
            <a:ext cx="3842712" cy="230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830" y="3812965"/>
            <a:ext cx="3703154" cy="227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4806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http://filearchive.cnews.ru/img/cnews/2009/07/24/mail3_26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2136" y="3186485"/>
            <a:ext cx="4719920" cy="312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latin typeface="Arial Narrow" pitchFamily="34" charset="0"/>
              </a:rPr>
              <a:t/>
            </a:r>
            <a:br>
              <a:rPr lang="ru-RU" sz="3600" b="1" dirty="0" smtClean="0">
                <a:latin typeface="Arial Narrow" pitchFamily="34" charset="0"/>
              </a:rPr>
            </a:br>
            <a:r>
              <a:rPr lang="ru-RU" b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2" name="Picture 4" descr="https://img3.badfon.ru/original/640x480/f/84/devochka-blondinka-reben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49322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ivanovo.bezformata.ru/content/image1322850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33423"/>
            <a:ext cx="4570096" cy="284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://sakhaasia.ru/wp-content/uploads/2015/05/167d6d96a3f3e26a9bae6b17bc5c6f7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3422"/>
            <a:ext cx="4277219" cy="28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480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654854" cy="404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ЖИЗНЬ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989199649"/>
              </p:ext>
            </p:extLst>
          </p:nvPr>
        </p:nvGraphicFramePr>
        <p:xfrm>
          <a:off x="6319859" y="4437112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5517232"/>
            <a:ext cx="6964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КОНСТИТУЦИЯ РФ, СТАТЬЯ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      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СТАТЬЯ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6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72494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42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ПРАВА РЕБЕНКА ЗАЩИЩАЮТ</a:t>
            </a:r>
            <a:r>
              <a:rPr lang="ru-RU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568952" cy="47525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Arial Black" panose="020B0A04020102020204" pitchFamily="34" charset="0"/>
              </a:rPr>
              <a:t>  </a:t>
            </a:r>
            <a:r>
              <a:rPr lang="ru-RU" sz="3300" dirty="0" smtClean="0">
                <a:latin typeface="Arial Black" panose="020B0A04020102020204" pitchFamily="34" charset="0"/>
              </a:rPr>
              <a:t>родители  </a:t>
            </a:r>
            <a:endParaRPr lang="ru-RU" sz="33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3300" dirty="0" smtClean="0">
                <a:latin typeface="Arial Black" panose="020B0A04020102020204" pitchFamily="34" charset="0"/>
              </a:rPr>
              <a:t>  органы </a:t>
            </a:r>
            <a:r>
              <a:rPr lang="ru-RU" sz="3300" dirty="0">
                <a:latin typeface="Arial Black" panose="020B0A04020102020204" pitchFamily="34" charset="0"/>
              </a:rPr>
              <a:t>государственной власти </a:t>
            </a:r>
            <a:r>
              <a:rPr lang="ru-RU" sz="3300" dirty="0" smtClean="0"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3300" dirty="0">
                <a:latin typeface="Arial Black" panose="020B0A04020102020204" pitchFamily="34" charset="0"/>
              </a:rPr>
              <a:t> </a:t>
            </a:r>
            <a:r>
              <a:rPr lang="ru-RU" sz="3300" dirty="0" smtClean="0">
                <a:latin typeface="Arial Black" panose="020B0A04020102020204" pitchFamily="34" charset="0"/>
              </a:rPr>
              <a:t>    и </a:t>
            </a:r>
            <a:r>
              <a:rPr lang="ru-RU" sz="3300" dirty="0">
                <a:latin typeface="Arial Black" panose="020B0A04020102020204" pitchFamily="34" charset="0"/>
              </a:rPr>
              <a:t>местного </a:t>
            </a:r>
            <a:r>
              <a:rPr lang="ru-RU" sz="3300" dirty="0" smtClean="0">
                <a:latin typeface="Arial Black" panose="020B0A04020102020204" pitchFamily="34" charset="0"/>
              </a:rPr>
              <a:t>самоуправления </a:t>
            </a:r>
            <a:endParaRPr lang="ru-RU" sz="33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3300" dirty="0" smtClean="0">
                <a:latin typeface="Arial Black" panose="020B0A04020102020204" pitchFamily="34" charset="0"/>
              </a:rPr>
              <a:t>  правоохранительные органы </a:t>
            </a:r>
            <a:endParaRPr lang="ru-RU" sz="33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3300" dirty="0" smtClean="0">
                <a:latin typeface="Arial Black" panose="020B0A04020102020204" pitchFamily="34" charset="0"/>
              </a:rPr>
              <a:t>  суды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300" dirty="0" smtClean="0">
                <a:latin typeface="Arial Black" panose="020B0A04020102020204" pitchFamily="34" charset="0"/>
              </a:rPr>
              <a:t>  Уполномоченный по правам ребенка</a:t>
            </a:r>
            <a:endParaRPr lang="ru-RU" sz="33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51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2808312" cy="21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188640"/>
            <a:ext cx="5626968" cy="261029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8(861)268-41-17</a:t>
            </a:r>
            <a:b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sz="4000" u="sng" dirty="0" smtClean="0">
                <a:solidFill>
                  <a:srgbClr val="007E39"/>
                </a:solidFill>
                <a:latin typeface="Arial Black" panose="020B0A04020102020204" pitchFamily="34" charset="0"/>
              </a:rPr>
              <a:t>uprkk1@list.ru</a:t>
            </a:r>
            <a:r>
              <a:rPr lang="ru-RU" sz="4000" u="sng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/>
            </a:r>
            <a:br>
              <a:rPr lang="ru-RU" sz="4000" u="sng" dirty="0" smtClean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en-US" u="sng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www.</a:t>
            </a:r>
            <a:r>
              <a:rPr lang="ru-RU" u="sng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куб.дети</a:t>
            </a:r>
            <a:endParaRPr lang="ru-RU" u="sng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11760" y="2674500"/>
            <a:ext cx="6408712" cy="390077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98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" y="0"/>
            <a:ext cx="91962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638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1"/>
            <a:ext cx="7344816" cy="364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ЗАЩИТУ ОТ ЖЕСТОКОГО ОБРАЩЕНИЯ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929553515"/>
              </p:ext>
            </p:extLst>
          </p:nvPr>
        </p:nvGraphicFramePr>
        <p:xfrm>
          <a:off x="6156176" y="4365104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5733256"/>
            <a:ext cx="60486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РЕБЕНКА, СТАТЬИ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19, 37, 38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38120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984776" cy="353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285729"/>
            <a:ext cx="9144000" cy="92869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ЗАЩИТУ ОТ ВРЕДНОЙ, ОПАСНОЙ И НЕПОСИЛЬНОЙ РАБОТЫ </a:t>
            </a:r>
            <a:endParaRPr lang="ru-RU" sz="3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886359268"/>
              </p:ext>
            </p:extLst>
          </p:nvPr>
        </p:nvGraphicFramePr>
        <p:xfrm>
          <a:off x="179512" y="4319610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87824" y="5445224"/>
            <a:ext cx="56886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СТАТЬИ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32, 34, 35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7338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148" y="1656666"/>
            <a:ext cx="76200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4000" b="1" dirty="0" smtClean="0">
                <a:ln w="11430"/>
                <a:solidFill>
                  <a:srgbClr val="8B333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ДОСТОЙНЫЙ </a:t>
            </a:r>
            <a:br>
              <a:rPr lang="ru-RU" sz="4000" b="1" dirty="0" smtClean="0">
                <a:ln w="11430"/>
                <a:solidFill>
                  <a:srgbClr val="8B333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solidFill>
                  <a:srgbClr val="8B333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УРОВЕНЬ ЖИЗНИ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030370670"/>
              </p:ext>
            </p:extLst>
          </p:nvPr>
        </p:nvGraphicFramePr>
        <p:xfrm>
          <a:off x="179512" y="4342430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915816" y="5661248"/>
            <a:ext cx="58326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СТАТЬЯ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27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73381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696744" cy="392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solidFill>
                  <a:srgbClr val="007E3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ОХРАНУ ЗДОРОВЬЯ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195935099"/>
              </p:ext>
            </p:extLst>
          </p:nvPr>
        </p:nvGraphicFramePr>
        <p:xfrm>
          <a:off x="6343325" y="4365104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75050" y="5301208"/>
            <a:ext cx="62148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КОНСТИТУЦИЯ РФ, СТАТЬЯ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41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      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СТАТЬЯ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24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097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урок права ребенка\рис\с родителя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621" y="1721178"/>
            <a:ext cx="76200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ЖИТЬ И ОБЩАТЬСЯ </a:t>
            </a:r>
            <a:br>
              <a:rPr lang="ru-RU" sz="4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С РОДИТЕЛЯМИ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030370670"/>
              </p:ext>
            </p:extLst>
          </p:nvPr>
        </p:nvGraphicFramePr>
        <p:xfrm>
          <a:off x="6353175" y="4581525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5517232"/>
            <a:ext cx="59046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СЕМЕЙНЫЙ КОДЕКС РФ, </a:t>
            </a: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СТАТЬИ 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54, 55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152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3590" y="142852"/>
            <a:ext cx="5388466" cy="342902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3214710" cy="36716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00438"/>
            <a:ext cx="5715000" cy="32099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500438"/>
            <a:ext cx="2881296" cy="32099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030370670"/>
              </p:ext>
            </p:extLst>
          </p:nvPr>
        </p:nvGraphicFramePr>
        <p:xfrm>
          <a:off x="4500562" y="2500306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</TotalTime>
  <Words>380</Words>
  <Application>Microsoft Office PowerPoint</Application>
  <PresentationFormat>Экран (4:3)</PresentationFormat>
  <Paragraphs>105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 ПРАВО НА ЖИЗНЬ </vt:lpstr>
      <vt:lpstr>  ПРАВО НА ЗАЩИТУ ОТ ЖЕСТОКОГО ОБРАЩЕНИЯ   </vt:lpstr>
      <vt:lpstr>       </vt:lpstr>
      <vt:lpstr>  ПРАВО НА ДОСТОЙНЫЙ  УРОВЕНЬ ЖИЗНИ   </vt:lpstr>
      <vt:lpstr> ПРАВО НА ОХРАНУ ЗДОРОВЬЯ  </vt:lpstr>
      <vt:lpstr>  ПРАВО ЖИТЬ И ОБЩАТЬСЯ  С РОДИТЕЛЯМИ  </vt:lpstr>
      <vt:lpstr>Слайд 9</vt:lpstr>
      <vt:lpstr>  ПРАВО НА ИМЯ   </vt:lpstr>
      <vt:lpstr>ПРАВО НА ГРАЖДАНСТВО</vt:lpstr>
      <vt:lpstr>   ЭКОНОМИЧЕСКИЕ ПРАВА    </vt:lpstr>
      <vt:lpstr>                        ПРАВО СОВЕРШАТЬ  МЕЛКИЕ БЫТОВЫЕ СДЕЛКИ     </vt:lpstr>
      <vt:lpstr>                 ПРАВО РАСПОРЯЖАТЬСЯ ДЕНЬГАМИ, КОТОРЫЕ ДАЛИ РОДИТЕЛИ ИЛИ РОДСТВЕННИКИ      </vt:lpstr>
      <vt:lpstr>ПРАВО НА ОБРАЗОВАНИЕ</vt:lpstr>
      <vt:lpstr>  ПРАВО НА ОБУЧЕНИЕ  В УСЛОВИЯХ, ОТВЕЧАЮЩИХ ОСОБЕННОСТЯМ РЕБЕНКА  </vt:lpstr>
      <vt:lpstr>   ПРАВО ВСТУПАТЬ В ДЕТСКИЕ ОБЩЕСТВЕННЫЕ ОБЪЕДИНЕНИЯ  </vt:lpstr>
      <vt:lpstr>   ПРАВО ВЫРАЖАТЬ  СВОЕ МНЕНИЕ</vt:lpstr>
      <vt:lpstr>    За совершение общественно опасных действий, преступлений, систематическое нарушение правил общественного поведения ребенок может быть помещен в специальное учебно-воспитательное учреждение закрытого типа</vt:lpstr>
      <vt:lpstr>   ПРАВО НА ТРУД</vt:lpstr>
      <vt:lpstr>      ОБЯЗАННОСТЬ:  ПОЛУЧИТЬ ПАСПОРТ  </vt:lpstr>
      <vt:lpstr>  </vt:lpstr>
      <vt:lpstr>Слайд 23</vt:lpstr>
      <vt:lpstr>Слайд 24</vt:lpstr>
      <vt:lpstr>ПОЛНАЯ УГОЛОВНАЯ И АДМИНИСТРАТИВНАЯ ОТВЕТСТВЕННОСТЬ</vt:lpstr>
      <vt:lpstr>В 17 ЛЕТ ЮНОШИ ОБЯЗАНЫ ВСТАТЬ НА ВОИНСКИЙ УЧЕТ </vt:lpstr>
      <vt:lpstr>Слайд 27</vt:lpstr>
      <vt:lpstr>   ПРАВО НА РАЗВИТИЕ   </vt:lpstr>
      <vt:lpstr>    </vt:lpstr>
      <vt:lpstr> ПРАВА РЕБЕНКА ЗАЩИЩАЮТ </vt:lpstr>
      <vt:lpstr>8(861)268-41-17 uprkk1@list.ru www.куб.дети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 на жизнь</dc:title>
  <dc:creator>Бурдюгова Ольга</dc:creator>
  <cp:lastModifiedBy>l.artisevich</cp:lastModifiedBy>
  <cp:revision>100</cp:revision>
  <dcterms:created xsi:type="dcterms:W3CDTF">2013-05-30T10:45:39Z</dcterms:created>
  <dcterms:modified xsi:type="dcterms:W3CDTF">2018-11-01T06:55:41Z</dcterms:modified>
</cp:coreProperties>
</file>